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9" r:id="rId3"/>
    <p:sldId id="260" r:id="rId4"/>
    <p:sldId id="261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720" autoAdjust="0"/>
  </p:normalViewPr>
  <p:slideViewPr>
    <p:cSldViewPr>
      <p:cViewPr varScale="1">
        <p:scale>
          <a:sx n="53" d="100"/>
          <a:sy n="53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25CA3-DE5F-46D1-AA14-EE8C520C8046}" type="datetimeFigureOut">
              <a:rPr lang="es-MX" smtClean="0"/>
              <a:pPr/>
              <a:t>12/03/2012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2315B-F660-4915-AD6D-E649D03DDA4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2315B-F660-4915-AD6D-E649D03DDA4D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3/12/2012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‹Nº›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03848" y="548680"/>
            <a:ext cx="5400600" cy="2952328"/>
          </a:xfrm>
        </p:spPr>
        <p:txBody>
          <a:bodyPr anchor="ctr"/>
          <a:lstStyle/>
          <a:p>
            <a:r>
              <a:rPr lang="es-MX" sz="3200" dirty="0" smtClean="0"/>
              <a:t>Acuerdo Secretarial número 592.</a:t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2800" dirty="0" smtClean="0">
                <a:solidFill>
                  <a:schemeClr val="bg1"/>
                </a:solidFill>
              </a:rPr>
              <a:t>Plan de estudios para la Educación Básica   2011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491880" y="5877272"/>
            <a:ext cx="5114778" cy="360040"/>
          </a:xfrm>
        </p:spPr>
        <p:txBody>
          <a:bodyPr/>
          <a:lstStyle/>
          <a:p>
            <a:r>
              <a:rPr lang="es-MX" dirty="0" smtClean="0"/>
              <a:t>MTRA. SOFÍA VÁZQUEZ GONZÁLEZ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3347864" y="393305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Fundamento para orientar la práctica docente y la organización de la vida escolar</a:t>
            </a:r>
            <a:endParaRPr lang="es-MX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496" y="80392"/>
          <a:ext cx="8964490" cy="6600248"/>
        </p:xfrm>
        <a:graphic>
          <a:graphicData uri="http://schemas.openxmlformats.org/drawingml/2006/table">
            <a:tbl>
              <a:tblPr/>
              <a:tblGrid>
                <a:gridCol w="936104"/>
                <a:gridCol w="667301"/>
                <a:gridCol w="4699467"/>
                <a:gridCol w="1401984"/>
                <a:gridCol w="160560"/>
                <a:gridCol w="1099074"/>
              </a:tblGrid>
              <a:tr h="319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TEMA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HRA.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ACTIVIDADES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ESTRATEGIAS 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RECURSOS</a:t>
                      </a:r>
                      <a:endParaRPr lang="es-MX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216619">
                <a:tc rowSpan="3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600" dirty="0" smtClean="0">
                          <a:latin typeface="Arial"/>
                          <a:ea typeface="Calibri"/>
                        </a:rPr>
                        <a:t>2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600" dirty="0" smtClean="0">
                          <a:latin typeface="Arial"/>
                          <a:ea typeface="Calibri"/>
                        </a:rPr>
                        <a:t>Acuerdo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600" dirty="0" smtClean="0">
                          <a:latin typeface="Arial"/>
                          <a:ea typeface="Calibri"/>
                        </a:rPr>
                        <a:t>Secreta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600" dirty="0" smtClean="0">
                          <a:latin typeface="Arial"/>
                          <a:ea typeface="Calibri"/>
                        </a:rPr>
                        <a:t>rial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600" dirty="0" smtClean="0">
                          <a:latin typeface="Arial"/>
                          <a:ea typeface="Calibri"/>
                        </a:rPr>
                        <a:t>592.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s-MX" sz="1600" dirty="0" smtClean="0">
                        <a:latin typeface="Arial"/>
                        <a:ea typeface="Calibri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600" dirty="0" smtClean="0">
                          <a:latin typeface="Arial"/>
                          <a:ea typeface="Calibri"/>
                        </a:rPr>
                        <a:t>Plan de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600" dirty="0" smtClean="0">
                          <a:latin typeface="Arial"/>
                          <a:ea typeface="Calibri"/>
                        </a:rPr>
                        <a:t>Estudios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600" dirty="0" smtClean="0">
                          <a:latin typeface="Arial"/>
                          <a:ea typeface="Calibri"/>
                        </a:rPr>
                        <a:t>2011</a:t>
                      </a:r>
                      <a:endParaRPr lang="es-MX" sz="1800" dirty="0" smtClean="0">
                        <a:latin typeface="Arial"/>
                        <a:ea typeface="Calibri"/>
                      </a:endParaRPr>
                    </a:p>
                  </a:txBody>
                  <a:tcPr marL="37525" marR="3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8:00 a 10:30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Hra</a:t>
                      </a: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Recordemos la sesión anterior.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Propósito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Dinámica de integración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Reflexionar: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dirty="0" smtClean="0">
                          <a:latin typeface="Arial"/>
                          <a:ea typeface="Calibri"/>
                        </a:rPr>
                        <a:t>¿Qué caracteriza a los niños/adolescentes de hoy? ¿Qué necesidades plantean a la escuela?</a:t>
                      </a:r>
                      <a:r>
                        <a:rPr lang="es-MX" sz="1600" baseline="0" dirty="0" smtClean="0">
                          <a:latin typeface="Arial"/>
                          <a:ea typeface="Calibri"/>
                        </a:rPr>
                        <a:t> </a:t>
                      </a:r>
                      <a:r>
                        <a:rPr lang="es-MX" sz="1400" dirty="0" smtClean="0">
                          <a:latin typeface="Arial"/>
                          <a:ea typeface="Calibri"/>
                        </a:rPr>
                        <a:t>¿De qué manera la escuela responde a esas características y necesidades?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Revisar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el contenido del  plan de estudios 2011. 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"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Presentar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algunos elementos del plan de estudios 2011 mediante diapositivas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Definir los antecedentes de la RIEB.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Explicar las características del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Plan 2011.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MX" sz="1600" b="1" baseline="0" dirty="0" smtClean="0"/>
                        <a:t> </a:t>
                      </a:r>
                      <a:r>
                        <a:rPr lang="es-MX" sz="1400" b="0" baseline="0" dirty="0" smtClean="0"/>
                        <a:t>lluvia de ideas</a:t>
                      </a:r>
                    </a:p>
                    <a:p>
                      <a:r>
                        <a:rPr lang="es-MX" sz="1400" b="0" baseline="0" dirty="0" smtClean="0"/>
                        <a:t>En equipos resolución de preguntas.</a:t>
                      </a:r>
                    </a:p>
                    <a:p>
                      <a:r>
                        <a:rPr lang="es-MX" sz="1400" b="0" baseline="0" dirty="0" smtClean="0"/>
                        <a:t>Distinga algunos elementos del plan de estudios 2011.</a:t>
                      </a:r>
                    </a:p>
                    <a:p>
                      <a:r>
                        <a:rPr lang="es-MX" sz="1400" b="0" baseline="0" dirty="0" smtClean="0"/>
                        <a:t>En binas revisar el contenido en un diagrama.</a:t>
                      </a:r>
                    </a:p>
                    <a:p>
                      <a:r>
                        <a:rPr lang="es-MX" sz="1400" b="0" baseline="0" dirty="0" smtClean="0"/>
                        <a:t>Exposición  de diapositivas</a:t>
                      </a:r>
                      <a:r>
                        <a:rPr lang="es-MX" sz="1600" b="1" baseline="0" dirty="0" smtClean="0"/>
                        <a:t>.</a:t>
                      </a:r>
                    </a:p>
                    <a:p>
                      <a:r>
                        <a:rPr lang="es-MX" sz="1400" b="0" baseline="0" dirty="0" smtClean="0"/>
                        <a:t>En equipo hacer un diagrama.</a:t>
                      </a: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es-MX" sz="14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Cañón y laptop</a:t>
                      </a:r>
                      <a:endParaRPr lang="es-MX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s-MX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marcadores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4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Hojas de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4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Rotafolio</a:t>
                      </a:r>
                      <a:r>
                        <a:rPr lang="es-MX" sz="14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s-MX" sz="1400" b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14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Diapositivas</a:t>
                      </a:r>
                      <a:endParaRPr lang="es-MX" sz="12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1994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30´ RECESO</a:t>
                      </a:r>
                      <a:endParaRPr lang="es-MX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8772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11:00 a 13:00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Hra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  <a:endParaRPr lang="es-MX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Analizar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los principios pedagógicos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Reafirmar las 5 competencias para la vida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Leer el perfil de egreso de educación básica.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Características del mapa curricular.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Marcos curriculares para la educación indígena.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Parámetros Curriculares para la educación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indígena.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Gestión para el desarrollo de habilidades digitales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gestión educativa y  de los aprendizajes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"/>
                        <a:tabLst/>
                        <a:defRPr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En qué consisten los Estándares curriculares y aprendizajes esperados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Presentarlo en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1.Diagrama</a:t>
                      </a: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2.Mapa mental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3.Mapa </a:t>
                      </a:r>
                      <a:r>
                        <a:rPr lang="es-MX" sz="1400" b="1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Concep</a:t>
                      </a:r>
                      <a:endParaRPr lang="es-MX" sz="14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4.Esquema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5. </a:t>
                      </a:r>
                      <a:r>
                        <a:rPr lang="es-MX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Noticia TV</a:t>
                      </a:r>
                      <a:endParaRPr lang="es-MX" sz="14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6. Tríptico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7. Canción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8.Discurso Político</a:t>
                      </a:r>
                      <a:endParaRPr lang="es-MX" sz="14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9.Mapa </a:t>
                      </a:r>
                      <a:r>
                        <a:rPr lang="es-MX" sz="1400" b="1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Concep</a:t>
                      </a:r>
                      <a:endParaRPr lang="es-MX" sz="14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Compromisos,</a:t>
                      </a:r>
                      <a:r>
                        <a:rPr lang="es-MX" sz="12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derechos y obligaciones de los directivos.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b="1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Hojas </a:t>
                      </a:r>
                      <a:r>
                        <a:rPr lang="es-MX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 </a:t>
                      </a:r>
                      <a:r>
                        <a:rPr lang="es-MX" sz="12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rota- folio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marcadores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2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masking tape</a:t>
                      </a: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525" marR="3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1340768"/>
            <a:ext cx="7344816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</a:pPr>
            <a:endParaRPr lang="es-MX" sz="2400" dirty="0" smtClean="0">
              <a:latin typeface="Arial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MX" sz="3200" dirty="0" smtClean="0">
                <a:latin typeface="Arial"/>
                <a:ea typeface="Calibri"/>
              </a:rPr>
              <a:t>Propósito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s-MX" sz="4000" dirty="0" smtClean="0">
              <a:latin typeface="Arial"/>
              <a:ea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sz="3200" dirty="0" smtClean="0">
                <a:latin typeface="Arial"/>
                <a:ea typeface="Calibri"/>
              </a:rPr>
              <a:t>Identificar las implicaciones que tiene la aplicación del plan de estudios 2011 en su práctica directiva</a:t>
            </a:r>
            <a:r>
              <a:rPr lang="es-MX" dirty="0" smtClean="0">
                <a:latin typeface="Arial"/>
                <a:ea typeface="Calibri"/>
              </a:rPr>
              <a:t>.</a:t>
            </a:r>
            <a:endParaRPr lang="es-MX" sz="2400" dirty="0">
              <a:latin typeface="Arial"/>
              <a:ea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32656"/>
            <a:ext cx="8424936" cy="1661993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 plan de mejora de la escuela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Diseño, aplicación y análisis de la realidad escolar que permita implementar el plan de mejora escolar.</a:t>
            </a: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23529" y="2276872"/>
          <a:ext cx="8352927" cy="4320480"/>
        </p:xfrm>
        <a:graphic>
          <a:graphicData uri="http://schemas.openxmlformats.org/drawingml/2006/table">
            <a:tbl>
              <a:tblPr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tableStyleId>{284E427A-3D55-4303-BF80-6455036E1DE7}</a:tableStyleId>
              </a:tblPr>
              <a:tblGrid>
                <a:gridCol w="1512167"/>
                <a:gridCol w="1296144"/>
                <a:gridCol w="1217233"/>
                <a:gridCol w="1227168"/>
                <a:gridCol w="1520691"/>
                <a:gridCol w="1579524"/>
              </a:tblGrid>
              <a:tr h="827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/>
                        <a:t>ELEMENTOS</a:t>
                      </a:r>
                      <a:r>
                        <a:rPr lang="es-MX" sz="1400" b="1" baseline="0" dirty="0" smtClean="0"/>
                        <a:t> PARA EL PLAN DE MEJORA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/>
                        <a:t>ACTIVIDAD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/>
                        <a:t>ESTRATEGIAS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/>
                        <a:t>TIEMPO DE REALIZACIÓN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/>
                        <a:t>MATERIALES A UTILIZAR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/>
                        <a:t>OBSERVACIONES/ TAREAS  O PRODUCTOS</a:t>
                      </a:r>
                      <a:endParaRPr lang="es-MX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/>
                </a:tc>
              </a:tr>
              <a:tr h="688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/>
                        <a:t>Diseño </a:t>
                      </a:r>
                      <a:r>
                        <a:rPr lang="es-MX" sz="1600" b="1" dirty="0"/>
                        <a:t>de diagnóstico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</a:tr>
              <a:tr h="1061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/>
                        <a:t>Aplicación </a:t>
                      </a:r>
                      <a:r>
                        <a:rPr lang="es-MX" sz="1600" b="1" dirty="0"/>
                        <a:t>y análisis del diagnóstico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</a:tr>
              <a:tr h="682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/>
                        <a:t>Diseño </a:t>
                      </a:r>
                      <a:r>
                        <a:rPr lang="es-MX" sz="1600" b="1" dirty="0"/>
                        <a:t>del plan mejora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</a:tr>
              <a:tr h="1061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/>
                        <a:t>Seguimiento y Evaluación del plan de mejora</a:t>
                      </a:r>
                      <a:endParaRPr lang="es-MX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Redondear rectángulo de esquina diagonal"/>
          <p:cNvSpPr/>
          <p:nvPr/>
        </p:nvSpPr>
        <p:spPr>
          <a:xfrm>
            <a:off x="2786063" y="428625"/>
            <a:ext cx="3143250" cy="714375"/>
          </a:xfrm>
          <a:prstGeom prst="round2Diag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4000" b="1" i="1" dirty="0" smtClean="0"/>
              <a:t>R I E B</a:t>
            </a:r>
            <a:r>
              <a:rPr lang="es-ES_tradnl" sz="2000" b="1" dirty="0" smtClean="0"/>
              <a:t> </a:t>
            </a:r>
            <a:endParaRPr lang="es-ES_tradnl" sz="2000" b="1" dirty="0"/>
          </a:p>
        </p:txBody>
      </p:sp>
      <p:sp>
        <p:nvSpPr>
          <p:cNvPr id="3" name="2 Recortar rectángulo de esquina diagonal"/>
          <p:cNvSpPr/>
          <p:nvPr/>
        </p:nvSpPr>
        <p:spPr>
          <a:xfrm>
            <a:off x="1928813" y="1500188"/>
            <a:ext cx="4929187" cy="428625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200" dirty="0" smtClean="0"/>
              <a:t>Una política pública que busca ampliar los alcances de la educación en términos de  cobertura y calidad</a:t>
            </a:r>
            <a:endParaRPr lang="es-ES_tradnl" sz="1200" dirty="0"/>
          </a:p>
        </p:txBody>
      </p:sp>
      <p:sp>
        <p:nvSpPr>
          <p:cNvPr id="5" name="4 Rectángulo"/>
          <p:cNvSpPr/>
          <p:nvPr/>
        </p:nvSpPr>
        <p:spPr>
          <a:xfrm>
            <a:off x="755576" y="2420888"/>
            <a:ext cx="1944216" cy="936104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Impulsar una formación integral en alumnos de </a:t>
            </a:r>
            <a:r>
              <a:rPr lang="es-ES_tradnl" sz="1000" dirty="0" err="1" smtClean="0">
                <a:solidFill>
                  <a:schemeClr val="tx1"/>
                </a:solidFill>
              </a:rPr>
              <a:t>educ</a:t>
            </a:r>
            <a:r>
              <a:rPr lang="es-ES_tradnl" sz="1000" dirty="0" smtClean="0">
                <a:solidFill>
                  <a:schemeClr val="tx1"/>
                </a:solidFill>
              </a:rPr>
              <a:t>. básica  orientada al desarrollo de competencias y </a:t>
            </a:r>
            <a:r>
              <a:rPr lang="es-ES_tradnl" sz="1000" dirty="0" err="1" smtClean="0">
                <a:solidFill>
                  <a:schemeClr val="tx1"/>
                </a:solidFill>
              </a:rPr>
              <a:t>apdjes</a:t>
            </a:r>
            <a:r>
              <a:rPr lang="es-ES_tradnl" sz="1000" dirty="0" smtClean="0">
                <a:solidFill>
                  <a:schemeClr val="tx1"/>
                </a:solidFill>
              </a:rPr>
              <a:t>. Esperados (conjunto de estándares de desempeño)</a:t>
            </a:r>
            <a:endParaRPr lang="es-ES_tradnl" sz="1000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55576" y="3429000"/>
            <a:ext cx="1800200" cy="936104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Transformar la práctica docente para que transite del énfasis dela enseñanza al énfasis del aprendizaje. (procesos centrados en el alumno)</a:t>
            </a:r>
            <a:endParaRPr lang="es-ES_tradnl" sz="1000" dirty="0">
              <a:solidFill>
                <a:schemeClr val="tx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55576" y="4437112"/>
            <a:ext cx="1800200" cy="808062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err="1" smtClean="0">
                <a:solidFill>
                  <a:schemeClr val="tx1"/>
                </a:solidFill>
              </a:rPr>
              <a:t>Resignificar</a:t>
            </a:r>
            <a:r>
              <a:rPr lang="es-ES_tradnl" sz="1000" dirty="0" smtClean="0">
                <a:solidFill>
                  <a:schemeClr val="tx1"/>
                </a:solidFill>
              </a:rPr>
              <a:t> a la educación básica y a la escuela pública como un espacio capaz de brindar una oferta educativa integral</a:t>
            </a:r>
            <a:endParaRPr lang="es-ES_tradnl" sz="1000" dirty="0">
              <a:solidFill>
                <a:schemeClr val="tx1"/>
              </a:solidFill>
            </a:endParaRPr>
          </a:p>
        </p:txBody>
      </p:sp>
      <p:sp>
        <p:nvSpPr>
          <p:cNvPr id="10249" name="8 CuadroTexto"/>
          <p:cNvSpPr txBox="1">
            <a:spLocks noChangeArrowheads="1"/>
          </p:cNvSpPr>
          <p:nvPr/>
        </p:nvSpPr>
        <p:spPr bwMode="auto">
          <a:xfrm>
            <a:off x="3714750" y="2000250"/>
            <a:ext cx="25717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dirty="0" smtClean="0">
                <a:latin typeface="Lucida Sans Unicode" pitchFamily="34" charset="0"/>
              </a:rPr>
              <a:t>En términos de</a:t>
            </a:r>
            <a:endParaRPr lang="es-ES_tradnl" dirty="0">
              <a:latin typeface="Lucida Sans Unicode" pitchFamily="34" charset="0"/>
            </a:endParaRPr>
          </a:p>
        </p:txBody>
      </p:sp>
      <p:sp>
        <p:nvSpPr>
          <p:cNvPr id="10" name="9 Recortar rectángulo de esquina sencilla"/>
          <p:cNvSpPr/>
          <p:nvPr/>
        </p:nvSpPr>
        <p:spPr>
          <a:xfrm>
            <a:off x="2998093" y="2857500"/>
            <a:ext cx="1285875" cy="571500"/>
          </a:xfrm>
          <a:prstGeom prst="snip1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dirty="0" smtClean="0"/>
              <a:t>Cobertura</a:t>
            </a:r>
            <a:endParaRPr lang="es-ES_tradnl" sz="1400" dirty="0"/>
          </a:p>
        </p:txBody>
      </p:sp>
      <p:sp>
        <p:nvSpPr>
          <p:cNvPr id="11" name="10 Recortar rectángulo de esquina sencilla"/>
          <p:cNvSpPr/>
          <p:nvPr/>
        </p:nvSpPr>
        <p:spPr>
          <a:xfrm>
            <a:off x="5436096" y="2857500"/>
            <a:ext cx="1285875" cy="571500"/>
          </a:xfrm>
          <a:prstGeom prst="snip1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dirty="0" smtClean="0"/>
              <a:t>Calidad </a:t>
            </a:r>
            <a:endParaRPr lang="es-ES_tradnl" sz="1400" dirty="0"/>
          </a:p>
        </p:txBody>
      </p:sp>
      <p:sp>
        <p:nvSpPr>
          <p:cNvPr id="14" name="13 Recortar y redondear rectángulo de esquina sencilla"/>
          <p:cNvSpPr/>
          <p:nvPr/>
        </p:nvSpPr>
        <p:spPr>
          <a:xfrm>
            <a:off x="5220072" y="4214812"/>
            <a:ext cx="1512168" cy="1230412"/>
          </a:xfrm>
          <a:prstGeom prst="snipRound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200" dirty="0" smtClean="0">
                <a:solidFill>
                  <a:schemeClr val="tx1"/>
                </a:solidFill>
              </a:rPr>
              <a:t>Desarrollo de procesos de aprendizaje y de enseñanza en un marco de estándares.</a:t>
            </a:r>
            <a:endParaRPr lang="es-ES_tradnl" sz="1200" dirty="0">
              <a:solidFill>
                <a:schemeClr val="tx1"/>
              </a:solidFill>
            </a:endParaRPr>
          </a:p>
        </p:txBody>
      </p:sp>
      <p:sp>
        <p:nvSpPr>
          <p:cNvPr id="17" name="16 Recortar y redondear rectángulo de esquina sencilla"/>
          <p:cNvSpPr/>
          <p:nvPr/>
        </p:nvSpPr>
        <p:spPr>
          <a:xfrm>
            <a:off x="2627784" y="4214812"/>
            <a:ext cx="1872208" cy="1158404"/>
          </a:xfrm>
          <a:prstGeom prst="snipRound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200" dirty="0" smtClean="0">
                <a:solidFill>
                  <a:schemeClr val="tx1"/>
                </a:solidFill>
              </a:rPr>
              <a:t>Universalizar las oportunidades de acceso, tránsito y egreso de la educación básica en términos de equidad</a:t>
            </a:r>
            <a:endParaRPr lang="es-ES_tradnl" sz="1200" dirty="0">
              <a:solidFill>
                <a:schemeClr val="tx1"/>
              </a:solidFill>
            </a:endParaRPr>
          </a:p>
        </p:txBody>
      </p:sp>
      <p:cxnSp>
        <p:nvCxnSpPr>
          <p:cNvPr id="29" name="28 Conector recto de flecha"/>
          <p:cNvCxnSpPr>
            <a:stCxn id="2" idx="1"/>
          </p:cNvCxnSpPr>
          <p:nvPr/>
        </p:nvCxnSpPr>
        <p:spPr>
          <a:xfrm rot="5400000">
            <a:off x="4214019" y="1285081"/>
            <a:ext cx="285750" cy="158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 flipV="1">
            <a:off x="3643313" y="2348880"/>
            <a:ext cx="2440855" cy="855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rot="5400000">
            <a:off x="3394076" y="2606675"/>
            <a:ext cx="500062" cy="158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rot="5400000">
            <a:off x="5833343" y="2602111"/>
            <a:ext cx="500062" cy="158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 rot="5400000">
            <a:off x="4826248" y="2166640"/>
            <a:ext cx="357188" cy="158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10" idx="1"/>
          </p:cNvCxnSpPr>
          <p:nvPr/>
        </p:nvCxnSpPr>
        <p:spPr>
          <a:xfrm rot="5400000">
            <a:off x="3283049" y="3785394"/>
            <a:ext cx="714375" cy="15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/>
          <p:nvPr/>
        </p:nvCxnSpPr>
        <p:spPr>
          <a:xfrm rot="5400000">
            <a:off x="5727774" y="3785394"/>
            <a:ext cx="714375" cy="158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/>
          <p:nvPr/>
        </p:nvCxnSpPr>
        <p:spPr>
          <a:xfrm>
            <a:off x="395536" y="2780928"/>
            <a:ext cx="357187" cy="15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2" name="8 CuadroTexto"/>
          <p:cNvSpPr txBox="1">
            <a:spLocks noChangeArrowheads="1"/>
          </p:cNvSpPr>
          <p:nvPr/>
        </p:nvSpPr>
        <p:spPr bwMode="auto">
          <a:xfrm>
            <a:off x="4357688" y="1143000"/>
            <a:ext cx="1071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dirty="0" smtClean="0">
                <a:latin typeface="Lucida Sans Unicode" pitchFamily="34" charset="0"/>
              </a:rPr>
              <a:t>Es </a:t>
            </a:r>
            <a:r>
              <a:rPr lang="es-ES_tradnl" dirty="0" smtClean="0">
                <a:latin typeface="Lucida Sans Unicode" pitchFamily="34" charset="0"/>
              </a:rPr>
              <a:t> </a:t>
            </a:r>
            <a:endParaRPr lang="es-ES_tradnl" dirty="0">
              <a:latin typeface="Lucida Sans Unicode" pitchFamily="34" charset="0"/>
            </a:endParaRPr>
          </a:p>
        </p:txBody>
      </p:sp>
      <p:sp>
        <p:nvSpPr>
          <p:cNvPr id="10284" name="17 CuadroTexto"/>
          <p:cNvSpPr txBox="1">
            <a:spLocks noChangeArrowheads="1"/>
          </p:cNvSpPr>
          <p:nvPr/>
        </p:nvSpPr>
        <p:spPr bwMode="auto">
          <a:xfrm>
            <a:off x="903015" y="1999873"/>
            <a:ext cx="10046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1200" dirty="0" smtClean="0">
                <a:latin typeface="Lucida Sans Unicode" pitchFamily="34" charset="0"/>
              </a:rPr>
              <a:t>promueve</a:t>
            </a:r>
            <a:endParaRPr lang="es-ES_tradnl" sz="1200" dirty="0">
              <a:latin typeface="Lucida Sans Unicode" pitchFamily="34" charset="0"/>
            </a:endParaRPr>
          </a:p>
        </p:txBody>
      </p:sp>
      <p:sp>
        <p:nvSpPr>
          <p:cNvPr id="10286" name="17 CuadroTexto"/>
          <p:cNvSpPr txBox="1">
            <a:spLocks noChangeArrowheads="1"/>
          </p:cNvSpPr>
          <p:nvPr/>
        </p:nvSpPr>
        <p:spPr bwMode="auto">
          <a:xfrm>
            <a:off x="285750" y="5429250"/>
            <a:ext cx="428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>
                <a:latin typeface="Lucida Sans Unicode" pitchFamily="34" charset="0"/>
              </a:rPr>
              <a:t>y</a:t>
            </a:r>
          </a:p>
        </p:txBody>
      </p:sp>
      <p:sp>
        <p:nvSpPr>
          <p:cNvPr id="10287" name="17 CuadroTexto"/>
          <p:cNvSpPr txBox="1">
            <a:spLocks noChangeArrowheads="1"/>
          </p:cNvSpPr>
          <p:nvPr/>
        </p:nvSpPr>
        <p:spPr bwMode="auto">
          <a:xfrm>
            <a:off x="3357563" y="2500313"/>
            <a:ext cx="428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>
                <a:latin typeface="Lucida Sans Unicode" pitchFamily="34" charset="0"/>
              </a:rPr>
              <a:t>1</a:t>
            </a:r>
          </a:p>
        </p:txBody>
      </p:sp>
      <p:sp>
        <p:nvSpPr>
          <p:cNvPr id="10290" name="17 CuadroTexto"/>
          <p:cNvSpPr txBox="1">
            <a:spLocks noChangeArrowheads="1"/>
          </p:cNvSpPr>
          <p:nvPr/>
        </p:nvSpPr>
        <p:spPr bwMode="auto">
          <a:xfrm>
            <a:off x="6084168" y="2492896"/>
            <a:ext cx="428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dirty="0" smtClean="0">
                <a:latin typeface="Lucida Sans Unicode" pitchFamily="34" charset="0"/>
              </a:rPr>
              <a:t>2</a:t>
            </a:r>
            <a:endParaRPr lang="es-ES_tradnl" sz="1200" dirty="0">
              <a:latin typeface="Lucida Sans Unicode" pitchFamily="34" charset="0"/>
            </a:endParaRPr>
          </a:p>
        </p:txBody>
      </p:sp>
      <p:sp>
        <p:nvSpPr>
          <p:cNvPr id="10291" name="17 CuadroTexto"/>
          <p:cNvSpPr txBox="1">
            <a:spLocks noChangeArrowheads="1"/>
          </p:cNvSpPr>
          <p:nvPr/>
        </p:nvSpPr>
        <p:spPr bwMode="auto">
          <a:xfrm>
            <a:off x="4211961" y="3656831"/>
            <a:ext cx="14401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1200" dirty="0" smtClean="0">
                <a:latin typeface="Lucida Sans Unicode" pitchFamily="34" charset="0"/>
              </a:rPr>
              <a:t>Entendida como</a:t>
            </a:r>
            <a:endParaRPr lang="es-ES_tradnl" sz="1200" dirty="0">
              <a:latin typeface="Lucida Sans Unicode" pitchFamily="34" charset="0"/>
            </a:endParaRPr>
          </a:p>
        </p:txBody>
      </p:sp>
      <p:cxnSp>
        <p:nvCxnSpPr>
          <p:cNvPr id="67" name="66 Conector recto"/>
          <p:cNvCxnSpPr/>
          <p:nvPr/>
        </p:nvCxnSpPr>
        <p:spPr>
          <a:xfrm>
            <a:off x="395536" y="764704"/>
            <a:ext cx="23762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5940152" y="764704"/>
            <a:ext cx="29523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"/>
          <p:cNvCxnSpPr/>
          <p:nvPr/>
        </p:nvCxnSpPr>
        <p:spPr>
          <a:xfrm rot="5400000">
            <a:off x="-2556792" y="3717032"/>
            <a:ext cx="59046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 de flecha"/>
          <p:cNvCxnSpPr/>
          <p:nvPr/>
        </p:nvCxnSpPr>
        <p:spPr>
          <a:xfrm>
            <a:off x="395536" y="3861048"/>
            <a:ext cx="357187" cy="15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 de flecha"/>
          <p:cNvCxnSpPr/>
          <p:nvPr/>
        </p:nvCxnSpPr>
        <p:spPr>
          <a:xfrm>
            <a:off x="395536" y="4869160"/>
            <a:ext cx="357187" cy="15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 de flecha"/>
          <p:cNvCxnSpPr/>
          <p:nvPr/>
        </p:nvCxnSpPr>
        <p:spPr>
          <a:xfrm>
            <a:off x="395536" y="5517232"/>
            <a:ext cx="357187" cy="15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76 Rectángulo"/>
          <p:cNvSpPr/>
          <p:nvPr/>
        </p:nvSpPr>
        <p:spPr>
          <a:xfrm>
            <a:off x="755576" y="5301208"/>
            <a:ext cx="1800200" cy="448022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Cumplir con equidad, calidez y calidad</a:t>
            </a:r>
            <a:endParaRPr lang="es-ES_tradnl" sz="1000" dirty="0">
              <a:solidFill>
                <a:schemeClr val="tx1"/>
              </a:solidFill>
            </a:endParaRPr>
          </a:p>
        </p:txBody>
      </p:sp>
      <p:cxnSp>
        <p:nvCxnSpPr>
          <p:cNvPr id="78" name="77 Conector recto de flecha"/>
          <p:cNvCxnSpPr/>
          <p:nvPr/>
        </p:nvCxnSpPr>
        <p:spPr>
          <a:xfrm>
            <a:off x="395536" y="6091708"/>
            <a:ext cx="357187" cy="15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78 Rectángulo"/>
          <p:cNvSpPr/>
          <p:nvPr/>
        </p:nvSpPr>
        <p:spPr>
          <a:xfrm>
            <a:off x="755576" y="5861298"/>
            <a:ext cx="1800200" cy="448022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La RIEB tiene como eje la articulación curricular.</a:t>
            </a:r>
            <a:endParaRPr lang="es-ES_tradnl" sz="1000" dirty="0">
              <a:solidFill>
                <a:schemeClr val="tx1"/>
              </a:solidFill>
            </a:endParaRPr>
          </a:p>
        </p:txBody>
      </p:sp>
      <p:cxnSp>
        <p:nvCxnSpPr>
          <p:cNvPr id="80" name="79 Conector recto"/>
          <p:cNvCxnSpPr/>
          <p:nvPr/>
        </p:nvCxnSpPr>
        <p:spPr>
          <a:xfrm rot="5400000">
            <a:off x="5940152" y="3717032"/>
            <a:ext cx="59046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 de flecha"/>
          <p:cNvCxnSpPr/>
          <p:nvPr/>
        </p:nvCxnSpPr>
        <p:spPr>
          <a:xfrm rot="10800000">
            <a:off x="8604448" y="2851348"/>
            <a:ext cx="2880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Rectángulo"/>
          <p:cNvSpPr/>
          <p:nvPr/>
        </p:nvSpPr>
        <p:spPr>
          <a:xfrm>
            <a:off x="6804248" y="2420888"/>
            <a:ext cx="1800200" cy="1080120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Calidad y mejora continua, entendida como la intervención en la educación y el sistema educativo basada en los resultados de la evaluación para lograr estándares superiores de servicio y logro.</a:t>
            </a:r>
            <a:endParaRPr lang="es-ES_tradnl" sz="1000" dirty="0">
              <a:solidFill>
                <a:schemeClr val="tx1"/>
              </a:solidFill>
            </a:endParaRPr>
          </a:p>
        </p:txBody>
      </p:sp>
      <p:sp>
        <p:nvSpPr>
          <p:cNvPr id="87" name="86 Rectángulo"/>
          <p:cNvSpPr/>
          <p:nvPr/>
        </p:nvSpPr>
        <p:spPr>
          <a:xfrm>
            <a:off x="6804248" y="3573016"/>
            <a:ext cx="1800200" cy="792088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Integralidad en el diagnóstico de los desafíos y oportunidades que presenta la </a:t>
            </a:r>
            <a:r>
              <a:rPr lang="es-ES_tradnl" sz="1000" dirty="0" err="1" smtClean="0">
                <a:solidFill>
                  <a:schemeClr val="tx1"/>
                </a:solidFill>
              </a:rPr>
              <a:t>educ</a:t>
            </a:r>
            <a:r>
              <a:rPr lang="es-ES_tradnl" sz="1000" dirty="0" smtClean="0">
                <a:solidFill>
                  <a:schemeClr val="tx1"/>
                </a:solidFill>
              </a:rPr>
              <a:t>. básica</a:t>
            </a:r>
            <a:endParaRPr lang="es-ES_tradnl" sz="1000" dirty="0">
              <a:solidFill>
                <a:schemeClr val="tx1"/>
              </a:solidFill>
            </a:endParaRPr>
          </a:p>
        </p:txBody>
      </p:sp>
      <p:cxnSp>
        <p:nvCxnSpPr>
          <p:cNvPr id="88" name="87 Conector recto de flecha"/>
          <p:cNvCxnSpPr/>
          <p:nvPr/>
        </p:nvCxnSpPr>
        <p:spPr>
          <a:xfrm rot="10800000">
            <a:off x="8604448" y="3861048"/>
            <a:ext cx="2880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 de flecha"/>
          <p:cNvCxnSpPr/>
          <p:nvPr/>
        </p:nvCxnSpPr>
        <p:spPr>
          <a:xfrm rot="10800000">
            <a:off x="8604448" y="4653136"/>
            <a:ext cx="2880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89 Rectángulo"/>
          <p:cNvSpPr/>
          <p:nvPr/>
        </p:nvSpPr>
        <p:spPr>
          <a:xfrm>
            <a:off x="6804248" y="4437112"/>
            <a:ext cx="1800200" cy="504056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Profesionalización del servicio educativo en todos los niveles</a:t>
            </a:r>
            <a:endParaRPr lang="es-ES_tradnl" sz="1000" dirty="0">
              <a:solidFill>
                <a:schemeClr val="tx1"/>
              </a:solidFill>
            </a:endParaRPr>
          </a:p>
        </p:txBody>
      </p:sp>
      <p:cxnSp>
        <p:nvCxnSpPr>
          <p:cNvPr id="91" name="90 Conector recto de flecha"/>
          <p:cNvCxnSpPr/>
          <p:nvPr/>
        </p:nvCxnSpPr>
        <p:spPr>
          <a:xfrm rot="10800000">
            <a:off x="8604448" y="5445224"/>
            <a:ext cx="2880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91 Rectángulo"/>
          <p:cNvSpPr/>
          <p:nvPr/>
        </p:nvSpPr>
        <p:spPr>
          <a:xfrm>
            <a:off x="6804248" y="5013176"/>
            <a:ext cx="1800200" cy="936104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Fortalecimiento institucional, entendido como la superación de las debilidades y la concreción de las oportunidades de mejora en ámbitos diversos</a:t>
            </a:r>
            <a:endParaRPr lang="es-ES_tradnl" sz="1000" dirty="0">
              <a:solidFill>
                <a:schemeClr val="tx1"/>
              </a:solidFill>
            </a:endParaRPr>
          </a:p>
        </p:txBody>
      </p:sp>
      <p:cxnSp>
        <p:nvCxnSpPr>
          <p:cNvPr id="93" name="92 Conector recto de flecha"/>
          <p:cNvCxnSpPr/>
          <p:nvPr/>
        </p:nvCxnSpPr>
        <p:spPr>
          <a:xfrm>
            <a:off x="3707904" y="3789040"/>
            <a:ext cx="357187" cy="15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 de flecha"/>
          <p:cNvCxnSpPr/>
          <p:nvPr/>
        </p:nvCxnSpPr>
        <p:spPr>
          <a:xfrm rot="10800000">
            <a:off x="5724128" y="3789040"/>
            <a:ext cx="2880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94 Rectángulo"/>
          <p:cNvSpPr/>
          <p:nvPr/>
        </p:nvSpPr>
        <p:spPr>
          <a:xfrm>
            <a:off x="6804248" y="6021288"/>
            <a:ext cx="1800200" cy="288032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Inclusión de diversos actores</a:t>
            </a:r>
            <a:endParaRPr lang="es-ES_tradnl" sz="1000" dirty="0">
              <a:solidFill>
                <a:schemeClr val="tx1"/>
              </a:solidFill>
            </a:endParaRPr>
          </a:p>
        </p:txBody>
      </p:sp>
      <p:cxnSp>
        <p:nvCxnSpPr>
          <p:cNvPr id="96" name="95 Conector recto de flecha"/>
          <p:cNvCxnSpPr/>
          <p:nvPr/>
        </p:nvCxnSpPr>
        <p:spPr>
          <a:xfrm rot="10800000">
            <a:off x="8604448" y="6163715"/>
            <a:ext cx="2880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96 Conector recto de flecha"/>
          <p:cNvCxnSpPr/>
          <p:nvPr/>
        </p:nvCxnSpPr>
        <p:spPr>
          <a:xfrm rot="10800000">
            <a:off x="8604448" y="6523755"/>
            <a:ext cx="2880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97 Rectángulo"/>
          <p:cNvSpPr/>
          <p:nvPr/>
        </p:nvSpPr>
        <p:spPr>
          <a:xfrm>
            <a:off x="6804248" y="6381328"/>
            <a:ext cx="1800200" cy="288032"/>
          </a:xfrm>
          <a:prstGeom prst="rect">
            <a:avLst/>
          </a:prstGeom>
          <a:solidFill>
            <a:srgbClr val="56E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dirty="0" smtClean="0">
                <a:solidFill>
                  <a:schemeClr val="tx1"/>
                </a:solidFill>
              </a:rPr>
              <a:t>Apertura de la educación básica</a:t>
            </a:r>
            <a:endParaRPr lang="es-ES_tradnl" sz="1000" dirty="0">
              <a:solidFill>
                <a:schemeClr val="tx1"/>
              </a:solidFill>
            </a:endParaRPr>
          </a:p>
        </p:txBody>
      </p:sp>
      <p:sp>
        <p:nvSpPr>
          <p:cNvPr id="99" name="17 CuadroTexto"/>
          <p:cNvSpPr txBox="1">
            <a:spLocks noChangeArrowheads="1"/>
          </p:cNvSpPr>
          <p:nvPr/>
        </p:nvSpPr>
        <p:spPr bwMode="auto">
          <a:xfrm>
            <a:off x="7020272" y="1484784"/>
            <a:ext cx="16561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1200" dirty="0" smtClean="0">
                <a:latin typeface="Lucida Sans Unicode" pitchFamily="34" charset="0"/>
              </a:rPr>
              <a:t>Tiene las siguientes políticas</a:t>
            </a:r>
            <a:endParaRPr lang="es-ES_tradnl" sz="1200" dirty="0">
              <a:latin typeface="Lucida Sans Unicode" pitchFamily="34" charset="0"/>
            </a:endParaRPr>
          </a:p>
        </p:txBody>
      </p:sp>
      <p:cxnSp>
        <p:nvCxnSpPr>
          <p:cNvPr id="100" name="99 Conector recto de flecha"/>
          <p:cNvCxnSpPr/>
          <p:nvPr/>
        </p:nvCxnSpPr>
        <p:spPr>
          <a:xfrm rot="5400000">
            <a:off x="7632972" y="2094632"/>
            <a:ext cx="357188" cy="158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137</TotalTime>
  <Words>594</Words>
  <Application>Microsoft Office PowerPoint</Application>
  <PresentationFormat>Presentación en pantalla (4:3)</PresentationFormat>
  <Paragraphs>112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Opulent</vt:lpstr>
      <vt:lpstr>Acuerdo Secretarial número 592.  Plan de estudios para la Educación Básica   2011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Sofía Vázquez González</dc:creator>
  <cp:lastModifiedBy>Sofía Vázquez González</cp:lastModifiedBy>
  <cp:revision>11</cp:revision>
  <dcterms:created xsi:type="dcterms:W3CDTF">2012-03-12T20:04:41Z</dcterms:created>
  <dcterms:modified xsi:type="dcterms:W3CDTF">2012-03-13T05:32:18Z</dcterms:modified>
</cp:coreProperties>
</file>